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4" r:id="rId4"/>
    <p:sldId id="265" r:id="rId5"/>
    <p:sldId id="262" r:id="rId6"/>
    <p:sldId id="263" r:id="rId7"/>
    <p:sldId id="266" r:id="rId8"/>
    <p:sldId id="259" r:id="rId9"/>
    <p:sldId id="26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FFC3CB-2D69-4CC9-8FAE-157AD91592C6}" type="datetimeFigureOut">
              <a:rPr lang="es-ES" smtClean="0"/>
              <a:pPr/>
              <a:t>01/06/2015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62E341-0B2B-4D79-BACA-E2A301D30B39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7200" dirty="0" smtClean="0"/>
              <a:t>LOMCE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645024"/>
            <a:ext cx="4419600" cy="1066800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/>
              <a:t>LEY ORGÁNICA PARA LA MEJORA DE LA CALIDAD EDUCATIVA</a:t>
            </a:r>
            <a:endParaRPr lang="es-E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12360" y="2204864"/>
            <a:ext cx="526976" cy="360040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942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IMPLANTACIÓN LOMCE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2014/15: 	1º, 3º y 5º Primaria, FP Básica.</a:t>
            </a:r>
          </a:p>
          <a:p>
            <a:endParaRPr lang="es-ES" dirty="0" smtClean="0"/>
          </a:p>
          <a:p>
            <a:r>
              <a:rPr lang="es-ES" dirty="0" smtClean="0"/>
              <a:t>2015/16: 	2º, 4º y 6º Primaria, </a:t>
            </a:r>
            <a:r>
              <a:rPr lang="es-ES" smtClean="0"/>
              <a:t>prueba Primaria (sin efectos),1º </a:t>
            </a:r>
            <a:r>
              <a:rPr lang="es-ES" dirty="0" smtClean="0"/>
              <a:t>y 3º ESO, 1º Bachillerato, FP.</a:t>
            </a:r>
          </a:p>
          <a:p>
            <a:endParaRPr lang="es-ES" dirty="0" smtClean="0"/>
          </a:p>
          <a:p>
            <a:r>
              <a:rPr lang="es-ES" dirty="0" smtClean="0"/>
              <a:t>2016/17: 	2º y 4º ESO, prueba ESO (sin efectos), 2º Bachillerato, prueba Bachillerato (sin efectos).</a:t>
            </a:r>
          </a:p>
          <a:p>
            <a:endParaRPr lang="es-ES" dirty="0" smtClean="0"/>
          </a:p>
          <a:p>
            <a:r>
              <a:rPr lang="es-ES" dirty="0" smtClean="0"/>
              <a:t>2017/18:	Prueba ESO (con efectos académicos), prueba Bachillerato (con efectos académicos).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ALGUNOS CAMBIOS I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En Secundaria habrá dos ciclos:</a:t>
            </a:r>
          </a:p>
          <a:p>
            <a:pPr lvl="1"/>
            <a:r>
              <a:rPr lang="es-ES" dirty="0" smtClean="0"/>
              <a:t>Primer Ciclo: 1º, 2º y 3º ESO	Segundo Ciclo: 4º ESO</a:t>
            </a:r>
          </a:p>
          <a:p>
            <a:pPr lvl="1"/>
            <a:r>
              <a:rPr lang="es-ES" dirty="0" smtClean="0"/>
              <a:t>El segundo curso tiene carácter propedéutico, de preparación a:</a:t>
            </a:r>
          </a:p>
          <a:p>
            <a:pPr lvl="2"/>
            <a:r>
              <a:rPr lang="es-ES" dirty="0" smtClean="0"/>
              <a:t>Bachillerato: enseñanzas académicas.</a:t>
            </a:r>
          </a:p>
          <a:p>
            <a:pPr lvl="2"/>
            <a:r>
              <a:rPr lang="es-ES" dirty="0" smtClean="0"/>
              <a:t>Formación Profesional: enseñanzas aplicadas.</a:t>
            </a:r>
          </a:p>
          <a:p>
            <a:r>
              <a:rPr lang="es-ES" dirty="0" smtClean="0"/>
              <a:t>Habrá </a:t>
            </a:r>
            <a:r>
              <a:rPr lang="es-ES" dirty="0" smtClean="0"/>
              <a:t>Programas específicos de </a:t>
            </a:r>
            <a:r>
              <a:rPr lang="es-ES" dirty="0" smtClean="0"/>
              <a:t>refuerzo para asignaturas pendientes.</a:t>
            </a:r>
          </a:p>
          <a:p>
            <a:r>
              <a:rPr lang="es-ES" dirty="0" smtClean="0"/>
              <a:t>Aumenta el número de </a:t>
            </a:r>
            <a:r>
              <a:rPr lang="es-ES" dirty="0" smtClean="0"/>
              <a:t>asignaturas optativas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Desaparecen asignaturas como Educación para la Ciudadanía o Ética.</a:t>
            </a:r>
          </a:p>
          <a:p>
            <a:r>
              <a:rPr lang="es-ES" dirty="0" smtClean="0"/>
              <a:t>Aumenta el peso horario en Idiomas y Ciencias.</a:t>
            </a:r>
          </a:p>
          <a:p>
            <a:r>
              <a:rPr lang="es-ES" dirty="0" smtClean="0"/>
              <a:t>Se desdoblan las Ciencias Naturales de 1º y 2º ESO en Biología y Geología (1º ESO) y Física y Química (2º ESO).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ALGUNOS CAMBIOS II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</a:t>
            </a:r>
            <a:r>
              <a:rPr lang="es-ES" dirty="0" smtClean="0"/>
              <a:t>Matemáticas de 3º </a:t>
            </a:r>
            <a:r>
              <a:rPr lang="es-ES" dirty="0" smtClean="0"/>
              <a:t>y 4º ESO </a:t>
            </a:r>
            <a:r>
              <a:rPr lang="es-ES" dirty="0" smtClean="0"/>
              <a:t>pueden ser aplicadas </a:t>
            </a:r>
            <a:r>
              <a:rPr lang="es-ES" dirty="0" smtClean="0"/>
              <a:t>(enfocadas a FP) o académicas (enfocadas a Bachillerato). Las de 3º ESO no son vinculantes para la elección de las Matemáticas de 4º ESO.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 smtClean="0"/>
              <a:t>Programas de Diversificación Curricular (PDC) cambian </a:t>
            </a:r>
            <a:r>
              <a:rPr lang="es-ES" dirty="0" smtClean="0"/>
              <a:t>a Programas de Mejora del Aprendizaje y del Rendimiento (PMAR).</a:t>
            </a:r>
          </a:p>
          <a:p>
            <a:r>
              <a:rPr lang="es-ES" dirty="0" smtClean="0"/>
              <a:t>Aparecen pruebas externas finales de Secundaria para obtener el Título de Graduado Escolar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Aparecen estándares de evaluación.</a:t>
            </a:r>
            <a:endParaRPr lang="es-ES" dirty="0" smtClean="0"/>
          </a:p>
          <a:p>
            <a:r>
              <a:rPr lang="es-ES" dirty="0" smtClean="0"/>
              <a:t>Se permite el aumento </a:t>
            </a:r>
            <a:r>
              <a:rPr lang="es-ES" dirty="0" smtClean="0"/>
              <a:t>de autonomía </a:t>
            </a:r>
            <a:r>
              <a:rPr lang="es-ES" dirty="0" smtClean="0"/>
              <a:t>de cada </a:t>
            </a:r>
            <a:r>
              <a:rPr lang="es-ES" dirty="0" smtClean="0"/>
              <a:t>centro.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PROMOCIÓN     Y      REPETICIÓN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1. Si aprueban todo.</a:t>
            </a:r>
          </a:p>
          <a:p>
            <a:r>
              <a:rPr lang="es-ES" dirty="0" smtClean="0"/>
              <a:t>2. Si suspenden una.</a:t>
            </a:r>
          </a:p>
          <a:p>
            <a:r>
              <a:rPr lang="es-ES" dirty="0" smtClean="0"/>
              <a:t>3. Si suspenden dos, siempre que no sean conjuntamente Lengua y Matemáticas.</a:t>
            </a:r>
          </a:p>
          <a:p>
            <a:r>
              <a:rPr lang="es-ES" dirty="0" smtClean="0"/>
              <a:t>4. Excepcionalmente con 3 si no son Lengua y Matemáticas (incluso con dos que sean Lengua y Matemáticas):</a:t>
            </a:r>
          </a:p>
          <a:p>
            <a:pPr lvl="1"/>
            <a:r>
              <a:rPr lang="es-ES" sz="2900" dirty="0" smtClean="0"/>
              <a:t>Si pueden proseguir con éxito el curso siguiente.</a:t>
            </a:r>
          </a:p>
          <a:p>
            <a:pPr lvl="1"/>
            <a:r>
              <a:rPr lang="es-ES" sz="2900" dirty="0" smtClean="0"/>
              <a:t>Si tienen expectativas favorables de recuperación.</a:t>
            </a:r>
          </a:p>
          <a:p>
            <a:pPr lvl="1"/>
            <a:r>
              <a:rPr lang="es-ES" sz="2900" dirty="0" smtClean="0"/>
              <a:t>Si la promoción beneficiará su evolución académica.</a:t>
            </a:r>
          </a:p>
          <a:p>
            <a:pPr lvl="1"/>
            <a:r>
              <a:rPr lang="es-ES" sz="2900" dirty="0" smtClean="0"/>
              <a:t>Si se aplican medidas de atención educativas propuestas por la orientación.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Se podrá repetir un máximo de dos veces por etapa.</a:t>
            </a:r>
          </a:p>
          <a:p>
            <a:r>
              <a:rPr lang="es-ES" dirty="0" smtClean="0"/>
              <a:t>Un mismo curso sólo se podrá repetir una vez.</a:t>
            </a:r>
          </a:p>
          <a:p>
            <a:r>
              <a:rPr lang="es-ES" dirty="0" smtClean="0"/>
              <a:t>Se podrá repetir excepcionalmente 4º ESO dos veces si no se ha </a:t>
            </a:r>
            <a:r>
              <a:rPr lang="es-ES" dirty="0" smtClean="0"/>
              <a:t>repetido nunca </a:t>
            </a:r>
            <a:r>
              <a:rPr lang="es-ES" dirty="0" smtClean="0"/>
              <a:t>anteriormente.</a:t>
            </a:r>
          </a:p>
          <a:p>
            <a:r>
              <a:rPr lang="es-ES" dirty="0" smtClean="0"/>
              <a:t>En el caso de que la segunda repetición de la etapa se produzca en 3º ó 4º ESO se podrá prolongar el límite de edad hasta los 19 años.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ES" sz="2900" dirty="0" smtClean="0"/>
              <a:t>EVALUACIÓN, PRUEBAS EXTERNAS Y TITULACIÓN</a:t>
            </a:r>
            <a:endParaRPr lang="es-E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u="sng" dirty="0" smtClean="0"/>
              <a:t>Prueba final de ESO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sz="1800" dirty="0" smtClean="0"/>
              <a:t>Se presentarán los alumnos con 0, 1 ó 2 suspensas que no sean simultáneamente Lengua y Matemáticas.</a:t>
            </a:r>
          </a:p>
          <a:p>
            <a:r>
              <a:rPr lang="es-ES" sz="1800" dirty="0" smtClean="0"/>
              <a:t>Se examinarán de las asignaturas cursadas en 4º ESO.</a:t>
            </a:r>
          </a:p>
          <a:p>
            <a:r>
              <a:rPr lang="es-ES" sz="1800" dirty="0" smtClean="0"/>
              <a:t>Es necesaria una calificación igual o superior a 5 sobre </a:t>
            </a:r>
            <a:r>
              <a:rPr lang="es-ES" sz="1800" dirty="0" smtClean="0"/>
              <a:t>10 para aprobarla.</a:t>
            </a:r>
            <a:endParaRPr lang="es-ES" sz="1800" dirty="0" smtClean="0"/>
          </a:p>
          <a:p>
            <a:r>
              <a:rPr lang="es-ES" sz="1800" dirty="0" smtClean="0"/>
              <a:t>Habrá al menos dos convocatorias  anuales. </a:t>
            </a:r>
            <a:endParaRPr lang="es-E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u="sng" dirty="0" smtClean="0"/>
              <a:t>Titulación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sz="1800" dirty="0" smtClean="0"/>
              <a:t>1. Superar la prueba final de ESO.</a:t>
            </a:r>
          </a:p>
          <a:p>
            <a:r>
              <a:rPr lang="es-ES" sz="1800" dirty="0" smtClean="0"/>
              <a:t>2. Media de ESO igual o superior a 5/10.</a:t>
            </a:r>
          </a:p>
          <a:p>
            <a:endParaRPr lang="es-ES" sz="1800" dirty="0" smtClean="0"/>
          </a:p>
          <a:p>
            <a:r>
              <a:rPr lang="es-ES" sz="1800" dirty="0" smtClean="0"/>
              <a:t>Cómo se obtiene esta media:</a:t>
            </a:r>
          </a:p>
          <a:p>
            <a:pPr lvl="1"/>
            <a:r>
              <a:rPr lang="es-ES" sz="1800" dirty="0" smtClean="0"/>
              <a:t>70% Calificaciones ESO</a:t>
            </a:r>
          </a:p>
          <a:p>
            <a:pPr lvl="1"/>
            <a:r>
              <a:rPr lang="es-ES" sz="1800" dirty="0" smtClean="0"/>
              <a:t>30% Calificación prueba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100" dirty="0" smtClean="0"/>
              <a:t>PROGRAMAS DE MEJORA DEL APRENDIZAJE Y DEL RENDIMIENTO – PROGRAMAS DE DIVERSIFICACIÓN CURRICULAR</a:t>
            </a:r>
            <a:endParaRPr lang="es-E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Sustituyen a los Programas de Diversificación Curricular.</a:t>
            </a:r>
          </a:p>
          <a:p>
            <a:pPr algn="just"/>
            <a:r>
              <a:rPr lang="es-ES" dirty="0" smtClean="0"/>
              <a:t>Se imparten en 2º y 3º ESO.</a:t>
            </a:r>
          </a:p>
          <a:p>
            <a:pPr algn="just"/>
            <a:r>
              <a:rPr lang="es-ES" dirty="0" smtClean="0"/>
              <a:t>Su finalidad es que los alumnos puedan cursar 4º ESO por la vía ordinaria para obtener el Graduado en Secundaria.</a:t>
            </a:r>
          </a:p>
          <a:p>
            <a:pPr algn="just"/>
            <a:r>
              <a:rPr lang="es-ES" dirty="0" smtClean="0"/>
              <a:t>Destinado a alumnos/as:</a:t>
            </a:r>
          </a:p>
          <a:p>
            <a:pPr algn="just"/>
            <a:r>
              <a:rPr lang="es-ES" dirty="0" smtClean="0"/>
              <a:t>1. Con diferentes dificultades no imputables a falta de estudio o esfuerzo.</a:t>
            </a:r>
          </a:p>
          <a:p>
            <a:pPr algn="just"/>
            <a:r>
              <a:rPr lang="es-ES" dirty="0" smtClean="0"/>
              <a:t>2. Que hayan repetido al menos un curso en cualquier etapa.</a:t>
            </a:r>
          </a:p>
          <a:p>
            <a:pPr algn="just"/>
            <a:r>
              <a:rPr lang="es-ES" dirty="0" smtClean="0"/>
              <a:t>3. Que no estén en condiciones de promocionar al curso siguiente.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Están organizados en ámbitos que engloban algunas asignaturas:</a:t>
            </a:r>
          </a:p>
          <a:p>
            <a:pPr algn="just"/>
            <a:r>
              <a:rPr lang="es-ES" dirty="0" smtClean="0"/>
              <a:t>1. Ámbito </a:t>
            </a:r>
            <a:r>
              <a:rPr lang="es-ES" dirty="0" smtClean="0"/>
              <a:t>Lingüístico-Social</a:t>
            </a:r>
            <a:r>
              <a:rPr lang="es-ES" dirty="0" smtClean="0"/>
              <a:t>: incluye Lengua Castellana y Literatura y Geografía e Historia.</a:t>
            </a:r>
          </a:p>
          <a:p>
            <a:pPr algn="just"/>
            <a:r>
              <a:rPr lang="es-ES" dirty="0" smtClean="0"/>
              <a:t>2. Ámbito Científico-Matemático: incluye Biología y Geología, Física y Química y Matemáticas.</a:t>
            </a:r>
          </a:p>
          <a:p>
            <a:pPr algn="just"/>
            <a:r>
              <a:rPr lang="es-ES" dirty="0" smtClean="0"/>
              <a:t>3. Ámbito de Lenguas Extranjeras: incluye el Inglés.</a:t>
            </a:r>
          </a:p>
          <a:p>
            <a:pPr algn="just"/>
            <a:r>
              <a:rPr lang="es-ES" dirty="0" smtClean="0"/>
              <a:t>El resto de asignaturas las comparten con su grupo de referencia.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 smtClean="0"/>
              <a:t>ORGANIZACIÓN PRIMER CICLO (1º, 2º 3º ESO)</a:t>
            </a:r>
            <a:endParaRPr lang="es-E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7" y="908720"/>
          <a:ext cx="8280919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3273686"/>
                <a:gridCol w="998185"/>
                <a:gridCol w="1140784"/>
                <a:gridCol w="1212081"/>
              </a:tblGrid>
              <a:tr h="33997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Asignaturas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Materias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1º ESO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2º ESO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3º ESO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rowSpan="6">
                  <a:txBody>
                    <a:bodyPr/>
                    <a:lstStyle/>
                    <a:p>
                      <a:r>
                        <a:rPr lang="es-ES" dirty="0" smtClean="0"/>
                        <a:t>Troncales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Biología y Geología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 (+1)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Física y Química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 (+1)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Geografía e</a:t>
                      </a:r>
                      <a:r>
                        <a:rPr lang="es-ES" baseline="0" dirty="0" smtClean="0"/>
                        <a:t> Historia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 (-1)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Lengua Castellana y Literatura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Primera Lengua Extranjera: Inglés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(+1)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Matemáticas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* (+1)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rowSpan="4">
                  <a:txBody>
                    <a:bodyPr/>
                    <a:lstStyle/>
                    <a:p>
                      <a:r>
                        <a:rPr lang="es-ES" dirty="0" smtClean="0"/>
                        <a:t>Específicas obligatorias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Educación Física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Religión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 (+1)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1(-1)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E. Plástica Visual y Audiovisual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 (-1)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2(+2)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- (-2)</a:t>
                      </a:r>
                      <a:endParaRPr lang="es-ES" dirty="0"/>
                    </a:p>
                  </a:txBody>
                  <a:tcPr/>
                </a:tc>
              </a:tr>
              <a:tr h="33997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Música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2(-1)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594951">
                <a:tc>
                  <a:txBody>
                    <a:bodyPr/>
                    <a:lstStyle/>
                    <a:p>
                      <a:r>
                        <a:rPr lang="es-ES" dirty="0" smtClean="0"/>
                        <a:t>Libre configuración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Tecnología, Programación y Robótica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 (-1)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2(+2)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2(-1)</a:t>
                      </a:r>
                      <a:endParaRPr lang="es-ES" dirty="0"/>
                    </a:p>
                  </a:txBody>
                  <a:tcPr/>
                </a:tc>
              </a:tr>
              <a:tr h="849930">
                <a:tc>
                  <a:txBody>
                    <a:bodyPr/>
                    <a:lstStyle/>
                    <a:p>
                      <a:r>
                        <a:rPr lang="es-ES" dirty="0" smtClean="0"/>
                        <a:t>Opcionales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00" b="1" baseline="0" dirty="0" smtClean="0"/>
                        <a:t>Francés</a:t>
                      </a:r>
                      <a:r>
                        <a:rPr lang="es-ES" sz="1300" baseline="0" dirty="0" smtClean="0"/>
                        <a:t> / </a:t>
                      </a:r>
                      <a:r>
                        <a:rPr lang="es-ES" sz="1300" b="1" baseline="0" dirty="0" err="1" smtClean="0"/>
                        <a:t>Rec</a:t>
                      </a:r>
                      <a:r>
                        <a:rPr lang="es-ES" sz="1300" b="1" baseline="0" dirty="0" smtClean="0"/>
                        <a:t>. Matemáticas (1º) </a:t>
                      </a:r>
                      <a:r>
                        <a:rPr lang="es-ES" sz="1300" baseline="0" dirty="0" smtClean="0"/>
                        <a:t>/ </a:t>
                      </a:r>
                      <a:r>
                        <a:rPr lang="es-ES" sz="1300" b="1" baseline="0" dirty="0" err="1" smtClean="0"/>
                        <a:t>Rec</a:t>
                      </a:r>
                      <a:r>
                        <a:rPr lang="es-ES" sz="1300" b="1" baseline="0" dirty="0" smtClean="0"/>
                        <a:t>. Lengua(2º)</a:t>
                      </a:r>
                      <a:r>
                        <a:rPr lang="es-ES" sz="1300" baseline="0" dirty="0" smtClean="0"/>
                        <a:t> / </a:t>
                      </a:r>
                      <a:r>
                        <a:rPr lang="es-ES" sz="1300" b="1" baseline="0" dirty="0" smtClean="0"/>
                        <a:t>C. Clásica (3º) </a:t>
                      </a:r>
                      <a:r>
                        <a:rPr lang="es-ES" sz="1300" baseline="0" dirty="0" smtClean="0"/>
                        <a:t>/ Taller Música / Deporte / Ajedrez / Ampliación de Matemáticas (3º) 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es-ES" sz="2500" dirty="0" smtClean="0"/>
              <a:t>ORGANIZACIÓN SEGUNDO CICLO (4º ESO)</a:t>
            </a:r>
            <a:endParaRPr lang="es-ES" sz="2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352928" cy="538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3024336"/>
                <a:gridCol w="1656184"/>
                <a:gridCol w="1584176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Asignaturas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Materias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4º Académicas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4º Aplicadas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rowSpan="4"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Troncales obligatorias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Geografía e</a:t>
                      </a:r>
                      <a:r>
                        <a:rPr lang="es-ES" baseline="0" dirty="0" smtClean="0"/>
                        <a:t> Historia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Lengua Castellana</a:t>
                      </a:r>
                      <a:r>
                        <a:rPr lang="es-ES" baseline="0" dirty="0" smtClean="0"/>
                        <a:t> y Literatura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Matemáticas*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(+1)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r>
                        <a:rPr lang="es-ES" baseline="0" dirty="0" smtClean="0"/>
                        <a:t> (+1)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Primera Lengua Extranjera: Inglés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(+1)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 (+1)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Troncales académicas</a:t>
                      </a:r>
                      <a:r>
                        <a:rPr lang="es-ES" baseline="0" dirty="0" smtClean="0"/>
                        <a:t> de opción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Biología y Geología /</a:t>
                      </a:r>
                      <a:r>
                        <a:rPr lang="es-ES" baseline="0" dirty="0" smtClean="0"/>
                        <a:t> Latín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Física y Química / Economía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60040">
                <a:tc rowSpan="3"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Troncales </a:t>
                      </a:r>
                    </a:p>
                    <a:p>
                      <a:pPr algn="just"/>
                      <a:r>
                        <a:rPr lang="es-ES" dirty="0" smtClean="0"/>
                        <a:t>aplicadas de </a:t>
                      </a:r>
                    </a:p>
                    <a:p>
                      <a:pPr algn="just"/>
                      <a:r>
                        <a:rPr lang="es-ES" dirty="0" smtClean="0"/>
                        <a:t>opción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smtClean="0"/>
                        <a:t>Ciencias Aplicadas a la </a:t>
                      </a:r>
                      <a:r>
                        <a:rPr lang="es-ES" sz="1400" dirty="0" err="1" smtClean="0"/>
                        <a:t>Act</a:t>
                      </a:r>
                      <a:r>
                        <a:rPr lang="es-ES" sz="1400" dirty="0" smtClean="0"/>
                        <a:t>.</a:t>
                      </a:r>
                      <a:r>
                        <a:rPr lang="es-ES" sz="1400" baseline="0" dirty="0" smtClean="0"/>
                        <a:t> Profesional</a:t>
                      </a:r>
                      <a:endParaRPr lang="es-E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smtClean="0"/>
                        <a:t>Iniciación a la Actividad Emprendedora</a:t>
                      </a:r>
                      <a:endParaRPr lang="es-E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Tecnología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Específicas obligatorias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Educación Física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Religión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Específicas opcionales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dirty="0" smtClean="0"/>
                        <a:t>Música</a:t>
                      </a:r>
                      <a:r>
                        <a:rPr lang="es-ES" sz="1200" dirty="0" smtClean="0"/>
                        <a:t> / </a:t>
                      </a:r>
                      <a:r>
                        <a:rPr lang="es-ES" sz="1200" b="1" dirty="0" smtClean="0"/>
                        <a:t>E. Plástica </a:t>
                      </a:r>
                      <a:r>
                        <a:rPr lang="es-ES" sz="1200" dirty="0" smtClean="0"/>
                        <a:t>/ Filosofía</a:t>
                      </a:r>
                      <a:r>
                        <a:rPr lang="es-ES" sz="1200" baseline="0" dirty="0" smtClean="0"/>
                        <a:t> / C. Científica / </a:t>
                      </a:r>
                      <a:r>
                        <a:rPr lang="es-ES" sz="1200" b="1" baseline="0" dirty="0" smtClean="0"/>
                        <a:t>C. Clásica </a:t>
                      </a:r>
                      <a:r>
                        <a:rPr lang="es-ES" sz="1200" baseline="0" dirty="0" smtClean="0"/>
                        <a:t>/ </a:t>
                      </a:r>
                      <a:r>
                        <a:rPr lang="es-ES" sz="1200" b="1" baseline="0" dirty="0" smtClean="0"/>
                        <a:t>Francés </a:t>
                      </a:r>
                      <a:r>
                        <a:rPr lang="es-ES" sz="1200" baseline="0" dirty="0" smtClean="0"/>
                        <a:t>/ Tecnologías de la Información y la Comunicación / Artes Escénicas y Danza / </a:t>
                      </a:r>
                      <a:r>
                        <a:rPr lang="es-ES" sz="1200" b="1" baseline="0" dirty="0" smtClean="0"/>
                        <a:t>ERMA.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 smtClean="0"/>
                        <a:t>2 + 2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 smtClean="0"/>
                        <a:t>2 + 2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302</TotalTime>
  <Words>839</Words>
  <Application>Microsoft Office PowerPoint</Application>
  <PresentationFormat>On-screen Show (4:3)</PresentationFormat>
  <Paragraphs>175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Paja</vt:lpstr>
      <vt:lpstr>LOMCE  </vt:lpstr>
      <vt:lpstr>IMPLANTACIÓN LOMCE</vt:lpstr>
      <vt:lpstr>ALGUNOS CAMBIOS I</vt:lpstr>
      <vt:lpstr>ALGUNOS CAMBIOS II</vt:lpstr>
      <vt:lpstr>    PROMOCIÓN     Y      REPETICIÓN</vt:lpstr>
      <vt:lpstr>EVALUACIÓN, PRUEBAS EXTERNAS Y TITULACIÓN</vt:lpstr>
      <vt:lpstr>PROGRAMAS DE MEJORA DEL APRENDIZAJE Y DEL RENDIMIENTO – PROGRAMAS DE DIVERSIFICACIÓN CURRICULAR</vt:lpstr>
      <vt:lpstr>ORGANIZACIÓN PRIMER CICLO (1º, 2º 3º ESO)</vt:lpstr>
      <vt:lpstr>ORGANIZACIÓN SEGUNDO CICLO (4º ESO)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 Consejo de Seguridad Nuclear</dc:title>
  <dc:creator>Sistem</dc:creator>
  <cp:lastModifiedBy>Andrés Durán Fernández</cp:lastModifiedBy>
  <cp:revision>53</cp:revision>
  <dcterms:created xsi:type="dcterms:W3CDTF">2014-03-01T21:21:05Z</dcterms:created>
  <dcterms:modified xsi:type="dcterms:W3CDTF">2015-06-01T19:43:19Z</dcterms:modified>
</cp:coreProperties>
</file>